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Lustria" panose="02000603060000020004" pitchFamily="2" charset="0"/>
      <p:regular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1" roundtripDataSignature="AMtx7mgyXfbm8AfRuCiiUs8uLXWYQU6d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83"/>
  </p:normalViewPr>
  <p:slideViewPr>
    <p:cSldViewPr snapToGrid="0">
      <p:cViewPr varScale="1">
        <p:scale>
          <a:sx n="112" d="100"/>
          <a:sy n="112" d="100"/>
        </p:scale>
        <p:origin x="164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35" name="Google Shape;13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78" name="Google Shape;17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86" name="Google Shape;18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97" name="Google Shape;19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10" name="Google Shape;21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22" name="Google Shape;22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33" name="Google Shape;23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50" name="Google Shape;50;p2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4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75" name="Google Shape;75;p2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1" name="Google Shape;81;p2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" type="fourObj">
  <p:cSld name="FOUR_OBJECTS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7" name="Google Shape;87;p2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body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EXT_AND_TWO_OBJECTS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96" name="Google Shape;9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97" name="Google Shape;97;p27"/>
          <p:cNvSpPr txBox="1">
            <a:spLocks noGrp="1"/>
          </p:cNvSpPr>
          <p:nvPr>
            <p:ph type="body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98" name="Google Shape;98;p2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04" name="Google Shape;104;p2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05" name="Google Shape;105;p2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, and 2 Content" type="objAndTwoObj">
  <p:cSld name="OBJECT_AND_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11" name="Google Shape;111;p2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12" name="Google Shape;112;p29"/>
          <p:cNvSpPr txBox="1">
            <a:spLocks noGrp="1"/>
          </p:cNvSpPr>
          <p:nvPr>
            <p:ph type="body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13" name="Google Shape;113;p2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>
            <a:spLocks noGrp="1"/>
          </p:cNvSpPr>
          <p:nvPr>
            <p:ph type="ctrTitle"/>
          </p:nvPr>
        </p:nvSpPr>
        <p:spPr>
          <a:xfrm>
            <a:off x="609600" y="228600"/>
            <a:ext cx="7924800" cy="2514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Lustria"/>
                <a:ea typeface="Lustria"/>
                <a:cs typeface="Lustria"/>
                <a:sym typeface="Lustria"/>
              </a:rPr>
              <a:t>Latin in the TDSB</a:t>
            </a:r>
            <a:br>
              <a:rPr lang="en-US">
                <a:latin typeface="Lustria"/>
                <a:ea typeface="Lustria"/>
                <a:cs typeface="Lustria"/>
                <a:sym typeface="Lustria"/>
              </a:rPr>
            </a:br>
            <a:r>
              <a:rPr lang="en-US">
                <a:latin typeface="Lustria"/>
                <a:ea typeface="Lustria"/>
                <a:cs typeface="Lustria"/>
                <a:sym typeface="Lustria"/>
              </a:rPr>
              <a:t>Saturday International Languages Credit Program</a:t>
            </a:r>
            <a:endParaRPr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121" name="Google Shape;12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4114800"/>
            <a:ext cx="3352800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"/>
          <p:cNvSpPr txBox="1"/>
          <p:nvPr/>
        </p:nvSpPr>
        <p:spPr>
          <a:xfrm>
            <a:off x="2667000" y="2578775"/>
            <a:ext cx="366522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Take a time-travel trip with us!</a:t>
            </a:r>
            <a:endParaRPr sz="3200" b="0" i="0" u="none" strike="noStrike" cap="none" dirty="0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6109" y="4114800"/>
            <a:ext cx="3805491" cy="2512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52800" y="4343400"/>
            <a:ext cx="1905000" cy="2047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Lustria"/>
                <a:ea typeface="Lustria"/>
                <a:cs typeface="Lustria"/>
                <a:sym typeface="Lustria"/>
              </a:rPr>
              <a:t>The Saturday International Languages Program</a:t>
            </a:r>
            <a:endParaRPr sz="4000"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30" name="Google Shape;130;p2"/>
          <p:cNvSpPr txBox="1">
            <a:spLocks noGrp="1"/>
          </p:cNvSpPr>
          <p:nvPr>
            <p:ph type="body" idx="1"/>
          </p:nvPr>
        </p:nvSpPr>
        <p:spPr>
          <a:xfrm>
            <a:off x="457200" y="1752600"/>
            <a:ext cx="7848600" cy="2971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Lustria"/>
              <a:buChar char="•"/>
            </a:pPr>
            <a:r>
              <a:rPr lang="en-US" sz="2300" dirty="0">
                <a:latin typeface="Lustria"/>
                <a:ea typeface="Lustria"/>
                <a:cs typeface="Lustria"/>
                <a:sym typeface="Lustria"/>
              </a:rPr>
              <a:t>Year-long credit courses in many different languages</a:t>
            </a:r>
            <a:endParaRPr sz="3100" dirty="0"/>
          </a:p>
          <a:p>
            <a:pPr marL="342900" lvl="0" indent="-3365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Lustria"/>
              <a:buChar char="•"/>
            </a:pPr>
            <a:r>
              <a:rPr lang="en-US" sz="2300" dirty="0">
                <a:latin typeface="Lustria"/>
                <a:ea typeface="Lustria"/>
                <a:cs typeface="Lustria"/>
                <a:sym typeface="Lustria"/>
              </a:rPr>
              <a:t>Early October to late May</a:t>
            </a:r>
            <a:endParaRPr sz="3100" dirty="0"/>
          </a:p>
          <a:p>
            <a:pPr marL="342900" lvl="0" indent="-3365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Lustria"/>
              <a:buChar char="•"/>
            </a:pPr>
            <a:r>
              <a:rPr lang="en-US" sz="2300" dirty="0">
                <a:latin typeface="Lustria"/>
                <a:ea typeface="Lustria"/>
                <a:cs typeface="Lustria"/>
                <a:sym typeface="Lustria"/>
              </a:rPr>
              <a:t>Three levels: B (grade 10), C (grade 11), D (grade 12)</a:t>
            </a:r>
            <a:endParaRPr sz="3100" dirty="0"/>
          </a:p>
          <a:p>
            <a:pPr marL="342900" lvl="0" indent="-3365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Lustria"/>
              <a:buChar char="•"/>
            </a:pPr>
            <a:r>
              <a:rPr lang="en-US" sz="2300" dirty="0">
                <a:latin typeface="Lustria"/>
                <a:ea typeface="Lustria"/>
                <a:cs typeface="Lustria"/>
                <a:sym typeface="Lustria"/>
              </a:rPr>
              <a:t>Meetings from 9:00-12:30</a:t>
            </a:r>
            <a:endParaRPr sz="3100" dirty="0"/>
          </a:p>
          <a:p>
            <a:pPr marL="342900" lvl="0" indent="-3365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Lustria"/>
              <a:buChar char="•"/>
            </a:pPr>
            <a:r>
              <a:rPr lang="en-US" sz="2300" dirty="0">
                <a:latin typeface="Lustria"/>
                <a:ea typeface="Lustria"/>
                <a:cs typeface="Lustria"/>
                <a:sym typeface="Lustria"/>
              </a:rPr>
              <a:t>No meetings on holiday weekends</a:t>
            </a:r>
            <a:endParaRPr sz="3100" dirty="0"/>
          </a:p>
          <a:p>
            <a:pPr marL="342900" lvl="0" indent="-3365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Lustria"/>
              <a:buChar char="•"/>
            </a:pPr>
            <a:r>
              <a:rPr lang="en-US" sz="2300" dirty="0">
                <a:latin typeface="Lustria"/>
                <a:ea typeface="Lustria"/>
                <a:cs typeface="Lustria"/>
                <a:sym typeface="Lustria"/>
              </a:rPr>
              <a:t>Most languages are taught remotely, including Latin</a:t>
            </a:r>
            <a:endParaRPr sz="2300" dirty="0"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131" name="Google Shape;13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4495800"/>
            <a:ext cx="3429000" cy="2162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"/>
          <p:cNvSpPr/>
          <p:nvPr/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3"/>
          <p:cNvSpPr/>
          <p:nvPr/>
        </p:nvSpPr>
        <p:spPr>
          <a:xfrm>
            <a:off x="0" y="152400"/>
            <a:ext cx="9141600" cy="6858000"/>
          </a:xfrm>
          <a:prstGeom prst="rect">
            <a:avLst/>
          </a:prstGeom>
          <a:solidFill>
            <a:schemeClr val="dk1">
              <a:alpha val="5254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9" name="Google Shape;139;p3"/>
          <p:cNvGrpSpPr/>
          <p:nvPr/>
        </p:nvGrpSpPr>
        <p:grpSpPr>
          <a:xfrm>
            <a:off x="0" y="2075420"/>
            <a:ext cx="9297046" cy="4440643"/>
            <a:chOff x="1" y="2075420"/>
            <a:chExt cx="12396066" cy="4440643"/>
          </a:xfrm>
        </p:grpSpPr>
        <p:sp>
          <p:nvSpPr>
            <p:cNvPr id="140" name="Google Shape;140;p3"/>
            <p:cNvSpPr/>
            <p:nvPr/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 cap="flat" cmpd="sng">
              <a:solidFill>
                <a:srgbClr val="8296B0">
                  <a:alpha val="9411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Lustria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 rot="-5400000">
              <a:off x="10435065" y="4048931"/>
              <a:ext cx="1381607" cy="1381607"/>
            </a:xfrm>
            <a:prstGeom prst="ellipse">
              <a:avLst/>
            </a:prstGeom>
            <a:noFill/>
            <a:ln w="31750" cap="flat" cmpd="sng">
              <a:solidFill>
                <a:srgbClr val="8296B0">
                  <a:alpha val="20000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Lustria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 rot="-54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rgbClr val="323F4F">
                    <a:alpha val="20000"/>
                  </a:srgbClr>
                </a:gs>
                <a:gs pos="100000">
                  <a:srgbClr val="222A35">
                    <a:alpha val="9411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Lustria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 rot="-90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rgbClr val="323F4F">
                    <a:alpha val="9411"/>
                  </a:srgbClr>
                </a:gs>
                <a:gs pos="100000">
                  <a:srgbClr val="323F4F">
                    <a:alpha val="2000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Lustria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 cap="flat" cmpd="sng">
              <a:solidFill>
                <a:srgbClr val="8296B0">
                  <a:alpha val="20000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Lustria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 cap="flat" cmpd="sng">
              <a:solidFill>
                <a:srgbClr val="8296B0">
                  <a:alpha val="941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Lustria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Google Shape;146;p3"/>
          <p:cNvSpPr/>
          <p:nvPr/>
        </p:nvSpPr>
        <p:spPr>
          <a:xfrm rot="-5400000">
            <a:off x="7479052" y="1131512"/>
            <a:ext cx="2796461" cy="533439"/>
          </a:xfrm>
          <a:prstGeom prst="rect">
            <a:avLst/>
          </a:prstGeom>
          <a:gradFill>
            <a:gsLst>
              <a:gs pos="0">
                <a:srgbClr val="ACB8CA">
                  <a:alpha val="0"/>
                </a:srgbClr>
              </a:gs>
              <a:gs pos="100000">
                <a:srgbClr val="323F4F">
                  <a:alpha val="9411"/>
                </a:srgbClr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3" descr="E:\Classics Photos\2z82smc1.png"/>
          <p:cNvPicPr preferRelativeResize="0"/>
          <p:nvPr/>
        </p:nvPicPr>
        <p:blipFill rotWithShape="1">
          <a:blip r:embed="rId3">
            <a:alphaModFix/>
          </a:blip>
          <a:srcRect t="15988" r="1" b="12160"/>
          <a:stretch/>
        </p:blipFill>
        <p:spPr>
          <a:xfrm>
            <a:off x="1406851" y="238649"/>
            <a:ext cx="6375146" cy="274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"/>
          <p:cNvSpPr/>
          <p:nvPr/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>
            <a:gsLst>
              <a:gs pos="0">
                <a:srgbClr val="222A35">
                  <a:alpha val="9411"/>
                </a:srgbClr>
              </a:gs>
              <a:gs pos="10000">
                <a:srgbClr val="222A35">
                  <a:alpha val="9411"/>
                </a:srgbClr>
              </a:gs>
              <a:gs pos="100000">
                <a:srgbClr val="8296B0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3"/>
          <p:cNvSpPr txBox="1"/>
          <p:nvPr/>
        </p:nvSpPr>
        <p:spPr>
          <a:xfrm>
            <a:off x="228600" y="4038600"/>
            <a:ext cx="2180954" cy="2129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Times New Roman"/>
              <a:buNone/>
            </a:pPr>
            <a:r>
              <a:rPr lang="en-US" sz="4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Why Take Latin?</a:t>
            </a: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50" name="Google Shape;150;p3"/>
          <p:cNvSpPr txBox="1"/>
          <p:nvPr/>
        </p:nvSpPr>
        <p:spPr>
          <a:xfrm>
            <a:off x="2444639" y="3301548"/>
            <a:ext cx="6165922" cy="3369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1313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Improve your vocabulary</a:t>
            </a: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marL="341313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Improve your knowledge of grammar</a:t>
            </a: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marL="341313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Improve your memory and attention to detail</a:t>
            </a: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marL="341313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Improve your analytical skills</a:t>
            </a: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marL="341313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Learn about fascinating ancient civilizations whose customs and institutions are the basis of many modern ones</a:t>
            </a: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marL="341313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Enjoy Latin literature in its original form</a:t>
            </a: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/>
          <p:nvPr/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6" name="Google Shape;156;p4"/>
          <p:cNvGrpSpPr/>
          <p:nvPr/>
        </p:nvGrpSpPr>
        <p:grpSpPr>
          <a:xfrm>
            <a:off x="0" y="2075420"/>
            <a:ext cx="9297046" cy="4440643"/>
            <a:chOff x="1" y="2075420"/>
            <a:chExt cx="12396066" cy="4440643"/>
          </a:xfrm>
        </p:grpSpPr>
        <p:sp>
          <p:nvSpPr>
            <p:cNvPr id="157" name="Google Shape;157;p4"/>
            <p:cNvSpPr/>
            <p:nvPr/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 cap="flat" cmpd="sng">
              <a:solidFill>
                <a:srgbClr val="8296B0">
                  <a:alpha val="9411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Lustria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4"/>
            <p:cNvSpPr/>
            <p:nvPr/>
          </p:nvSpPr>
          <p:spPr>
            <a:xfrm rot="-5400000">
              <a:off x="10435065" y="4048931"/>
              <a:ext cx="1381607" cy="1381607"/>
            </a:xfrm>
            <a:prstGeom prst="ellipse">
              <a:avLst/>
            </a:prstGeom>
            <a:noFill/>
            <a:ln w="31750" cap="flat" cmpd="sng">
              <a:solidFill>
                <a:srgbClr val="8296B0">
                  <a:alpha val="20000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Lustria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4"/>
            <p:cNvSpPr/>
            <p:nvPr/>
          </p:nvSpPr>
          <p:spPr>
            <a:xfrm rot="-54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rgbClr val="323F4F">
                    <a:alpha val="20000"/>
                  </a:srgbClr>
                </a:gs>
                <a:gs pos="100000">
                  <a:srgbClr val="222A35">
                    <a:alpha val="9411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Lustria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4"/>
            <p:cNvSpPr/>
            <p:nvPr/>
          </p:nvSpPr>
          <p:spPr>
            <a:xfrm rot="-90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rgbClr val="323F4F">
                    <a:alpha val="9411"/>
                  </a:srgbClr>
                </a:gs>
                <a:gs pos="100000">
                  <a:srgbClr val="323F4F">
                    <a:alpha val="2000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Lustria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4"/>
            <p:cNvSpPr/>
            <p:nvPr/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 cap="flat" cmpd="sng">
              <a:solidFill>
                <a:srgbClr val="8296B0">
                  <a:alpha val="20000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Lustria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4"/>
            <p:cNvSpPr/>
            <p:nvPr/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 cap="flat" cmpd="sng">
              <a:solidFill>
                <a:srgbClr val="8296B0">
                  <a:alpha val="941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Lustria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3" name="Google Shape;163;p4" descr="Rome reopens Pantheon after three months - Wanted in Rome"/>
          <p:cNvPicPr preferRelativeResize="0"/>
          <p:nvPr/>
        </p:nvPicPr>
        <p:blipFill rotWithShape="1">
          <a:blip r:embed="rId3">
            <a:alphaModFix/>
          </a:blip>
          <a:srcRect t="24504" r="1" b="10913"/>
          <a:stretch/>
        </p:blipFill>
        <p:spPr>
          <a:xfrm>
            <a:off x="1066800" y="304800"/>
            <a:ext cx="6953670" cy="273468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4"/>
          <p:cNvSpPr txBox="1"/>
          <p:nvPr/>
        </p:nvSpPr>
        <p:spPr>
          <a:xfrm>
            <a:off x="304800" y="3733800"/>
            <a:ext cx="2269997" cy="234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Classics is everywhere!</a:t>
            </a:r>
            <a:endParaRPr sz="28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2667000" y="3200400"/>
            <a:ext cx="6324600" cy="32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Greek and Roman literature, philosophy, art and architecture are the basis for all of these modern disciplines in the western world</a:t>
            </a:r>
            <a:endParaRPr sz="20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marL="28575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Over 60% of English words are derived from Latin</a:t>
            </a:r>
            <a:endParaRPr sz="20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marL="28575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Romance languages (French, Spanish, Italian, Portuguese and Romanian) are descended from Latin</a:t>
            </a:r>
            <a:endParaRPr sz="20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marL="28575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Most terms in the sciences are derived from Latin and Greek</a:t>
            </a:r>
            <a:endParaRPr sz="20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marL="28575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Much legal terminology is based on Latin terms</a:t>
            </a:r>
            <a:endParaRPr sz="20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marL="28575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Modern authors, composers and artists still base many works on Classical mythology and history</a:t>
            </a:r>
            <a:endParaRPr sz="20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"/>
          <p:cNvSpPr txBox="1">
            <a:spLocks noGrp="1"/>
          </p:cNvSpPr>
          <p:nvPr>
            <p:ph type="ctrTitle"/>
          </p:nvPr>
        </p:nvSpPr>
        <p:spPr>
          <a:xfrm>
            <a:off x="2057400" y="457200"/>
            <a:ext cx="44196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Lustria"/>
                <a:ea typeface="Lustria"/>
                <a:cs typeface="Lustria"/>
                <a:sym typeface="Lustria"/>
              </a:rPr>
              <a:t>Latin Courses</a:t>
            </a:r>
            <a:endParaRPr b="1"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71" name="Google Shape;171;p5"/>
          <p:cNvSpPr txBox="1">
            <a:spLocks noGrp="1"/>
          </p:cNvSpPr>
          <p:nvPr>
            <p:ph type="subTitle" idx="1"/>
          </p:nvPr>
        </p:nvSpPr>
        <p:spPr>
          <a:xfrm>
            <a:off x="533400" y="2438400"/>
            <a:ext cx="80772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latin typeface="Lustria"/>
                <a:ea typeface="Lustria"/>
                <a:cs typeface="Lustria"/>
                <a:sym typeface="Lustria"/>
              </a:rPr>
              <a:t>Latin Year I (LVLBD: Academic)</a:t>
            </a:r>
            <a:endParaRPr sz="2800">
              <a:latin typeface="Lustria"/>
              <a:ea typeface="Lustria"/>
              <a:cs typeface="Lustria"/>
              <a:sym typeface="Lustria"/>
            </a:endParaRPr>
          </a:p>
          <a:p>
            <a:pPr marL="457200" lvl="0" indent="-4572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latin typeface="Lustria"/>
                <a:ea typeface="Lustria"/>
                <a:cs typeface="Lustria"/>
                <a:sym typeface="Lustria"/>
              </a:rPr>
              <a:t>Latin Year II (LVLCU:  University Entrance)</a:t>
            </a:r>
            <a:endParaRPr sz="2800">
              <a:latin typeface="Lustria"/>
              <a:ea typeface="Lustria"/>
              <a:cs typeface="Lustria"/>
              <a:sym typeface="Lustria"/>
            </a:endParaRPr>
          </a:p>
          <a:p>
            <a:pPr marL="457200" lvl="0" indent="-4572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latin typeface="Lustria"/>
                <a:ea typeface="Lustria"/>
                <a:cs typeface="Lustria"/>
                <a:sym typeface="Lustria"/>
              </a:rPr>
              <a:t>Latin Year III (LVLDU:  University Entrance)</a:t>
            </a:r>
            <a:endParaRPr sz="2800"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172" name="Google Shape;172;p5" descr="Image result for wax tablet and stylus imag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152400"/>
            <a:ext cx="2057400" cy="2057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5" descr="Image result for papyrus roll imag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48400" y="152400"/>
            <a:ext cx="2719388" cy="203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33600" y="4114800"/>
            <a:ext cx="4763729" cy="250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"/>
          <p:cNvSpPr txBox="1"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ustria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The Cambridge Latin Course</a:t>
            </a: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81" name="Google Shape;181;p6"/>
          <p:cNvSpPr txBox="1"/>
          <p:nvPr/>
        </p:nvSpPr>
        <p:spPr>
          <a:xfrm>
            <a:off x="152400" y="1600200"/>
            <a:ext cx="30480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1313" marR="0" lvl="0" indent="-34131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stria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Combines study of Latin language, Roman culture, and English derivatives.</a:t>
            </a: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marL="341313" marR="0" lvl="0" indent="-341313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stria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Uses the inductive method to engage students and improve thinking skills.</a:t>
            </a: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marL="341313" marR="0" lvl="0" indent="-341313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stria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Unit 1 is set in Pompeii.</a:t>
            </a: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182" name="Google Shape;182;p6" descr="http://www.enjoyrome.com/admin/showphototour.php?id=30&amp;foto=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19450" y="1719263"/>
            <a:ext cx="5715000" cy="4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"/>
          <p:cNvSpPr txBox="1"/>
          <p:nvPr/>
        </p:nvSpPr>
        <p:spPr>
          <a:xfrm>
            <a:off x="457200" y="-22225"/>
            <a:ext cx="8229600" cy="173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ustria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We follow an ancient Roman family through their daily life and special activities in Pompeii.</a:t>
            </a: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grpSp>
        <p:nvGrpSpPr>
          <p:cNvPr id="189" name="Google Shape;189;p7"/>
          <p:cNvGrpSpPr/>
          <p:nvPr/>
        </p:nvGrpSpPr>
        <p:grpSpPr>
          <a:xfrm>
            <a:off x="5035550" y="4110038"/>
            <a:ext cx="3884613" cy="2614612"/>
            <a:chOff x="3168" y="2448"/>
            <a:chExt cx="2447" cy="1647"/>
          </a:xfrm>
        </p:grpSpPr>
        <p:pic>
          <p:nvPicPr>
            <p:cNvPr id="190" name="Google Shape;19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168" y="2448"/>
              <a:ext cx="2447" cy="16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7"/>
            <p:cNvSpPr txBox="1"/>
            <p:nvPr/>
          </p:nvSpPr>
          <p:spPr>
            <a:xfrm>
              <a:off x="3168" y="2448"/>
              <a:ext cx="2447" cy="1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Lustria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2" name="Google Shape;192;p7" descr="http://namenookdotcom.files.wordpress.com/2011/08/fresco-portrait-of-terentius-neo-and-his-wife-pompeii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963" y="2111375"/>
            <a:ext cx="3162300" cy="370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98863" y="1828800"/>
            <a:ext cx="5353050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"/>
          <p:cNvSpPr txBox="1"/>
          <p:nvPr/>
        </p:nvSpPr>
        <p:spPr>
          <a:xfrm>
            <a:off x="762000" y="252413"/>
            <a:ext cx="7543800" cy="814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ustria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Students learn Latin while reading interesting, thought-provoking stories.</a:t>
            </a: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grpSp>
        <p:nvGrpSpPr>
          <p:cNvPr id="200" name="Google Shape;200;p8"/>
          <p:cNvGrpSpPr/>
          <p:nvPr/>
        </p:nvGrpSpPr>
        <p:grpSpPr>
          <a:xfrm>
            <a:off x="6594475" y="1220788"/>
            <a:ext cx="2341563" cy="3122612"/>
            <a:chOff x="2928" y="1008"/>
            <a:chExt cx="1475" cy="1967"/>
          </a:xfrm>
        </p:grpSpPr>
        <p:pic>
          <p:nvPicPr>
            <p:cNvPr id="201" name="Google Shape;201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928" y="1008"/>
              <a:ext cx="1475" cy="196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" name="Google Shape;202;p8"/>
            <p:cNvSpPr txBox="1"/>
            <p:nvPr/>
          </p:nvSpPr>
          <p:spPr>
            <a:xfrm>
              <a:off x="2928" y="1008"/>
              <a:ext cx="1475" cy="19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Lustria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3" name="Google Shape;203;p8"/>
          <p:cNvGrpSpPr/>
          <p:nvPr/>
        </p:nvGrpSpPr>
        <p:grpSpPr>
          <a:xfrm>
            <a:off x="5486400" y="4495800"/>
            <a:ext cx="3441700" cy="2209800"/>
            <a:chOff x="3696" y="2880"/>
            <a:chExt cx="1784" cy="1236"/>
          </a:xfrm>
        </p:grpSpPr>
        <p:pic>
          <p:nvPicPr>
            <p:cNvPr id="204" name="Google Shape;204;p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696" y="2880"/>
              <a:ext cx="1784" cy="12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" name="Google Shape;205;p8"/>
            <p:cNvSpPr txBox="1"/>
            <p:nvPr/>
          </p:nvSpPr>
          <p:spPr>
            <a:xfrm>
              <a:off x="3696" y="2880"/>
              <a:ext cx="1784" cy="12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Lustria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06" name="Google Shape;206;p8" descr="http://upload.wikimedia.org/wikipedia/commons/7/7e/Gladiators_from_the_Zliten_mosaic_3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3200" y="1487488"/>
            <a:ext cx="5900738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8" descr="http://ih0.redbubble.net/image.10217859.2275/flat,550x550,075,f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3200" y="4298950"/>
            <a:ext cx="3606800" cy="240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9" descr="https://upload.wikimedia.org/wikipedia/commons/2/2a/Roman.Britain.roads.jpg"/>
          <p:cNvPicPr preferRelativeResize="0"/>
          <p:nvPr/>
        </p:nvPicPr>
        <p:blipFill rotWithShape="1">
          <a:blip r:embed="rId3">
            <a:alphaModFix/>
          </a:blip>
          <a:srcRect t="18452" r="2" b="22112"/>
          <a:stretch/>
        </p:blipFill>
        <p:spPr>
          <a:xfrm>
            <a:off x="20" y="10"/>
            <a:ext cx="4571980" cy="3428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9" descr="http://www.ncphobbies.com/images/products/preview/acys1401.jpg"/>
          <p:cNvPicPr preferRelativeResize="0"/>
          <p:nvPr/>
        </p:nvPicPr>
        <p:blipFill rotWithShape="1">
          <a:blip r:embed="rId4">
            <a:alphaModFix/>
          </a:blip>
          <a:srcRect l="1031" r="14966" b="-1"/>
          <a:stretch/>
        </p:blipFill>
        <p:spPr>
          <a:xfrm>
            <a:off x="4572000" y="10"/>
            <a:ext cx="4572000" cy="3428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9" descr="http://www.oocities.org/fishbournepalace/Pictures/PalaceAtFishbourne.jpg"/>
          <p:cNvPicPr preferRelativeResize="0"/>
          <p:nvPr/>
        </p:nvPicPr>
        <p:blipFill rotWithShape="1">
          <a:blip r:embed="rId5">
            <a:alphaModFix/>
          </a:blip>
          <a:srcRect l="20497" r="12504" b="2"/>
          <a:stretch/>
        </p:blipFill>
        <p:spPr>
          <a:xfrm>
            <a:off x="20" y="3429000"/>
            <a:ext cx="457198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9" descr="http://www.erminestreetguard.co.uk/MARLE%20COLUMN.jpg"/>
          <p:cNvPicPr preferRelativeResize="0"/>
          <p:nvPr/>
        </p:nvPicPr>
        <p:blipFill rotWithShape="1">
          <a:blip r:embed="rId6">
            <a:alphaModFix/>
          </a:blip>
          <a:srcRect l="4239" r="7094"/>
          <a:stretch/>
        </p:blipFill>
        <p:spPr>
          <a:xfrm>
            <a:off x="4572000" y="3429000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9"/>
          <p:cNvSpPr/>
          <p:nvPr/>
        </p:nvSpPr>
        <p:spPr>
          <a:xfrm rot="2700000">
            <a:off x="2885915" y="2164437"/>
            <a:ext cx="3372170" cy="252912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9"/>
          <p:cNvSpPr txBox="1"/>
          <p:nvPr/>
        </p:nvSpPr>
        <p:spPr>
          <a:xfrm>
            <a:off x="3215143" y="2761554"/>
            <a:ext cx="2713713" cy="13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80808"/>
              </a:buClr>
              <a:buSzPts val="2800"/>
              <a:buFont typeface="Times New Roman"/>
              <a:buNone/>
            </a:pPr>
            <a:r>
              <a:rPr lang="en-US" sz="2800" b="0" i="0" u="none" strike="noStrike" cap="none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Later units take us to Roman Britain …</a:t>
            </a: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218" name="Google Shape;218;p9"/>
          <p:cNvSpPr/>
          <p:nvPr/>
        </p:nvSpPr>
        <p:spPr>
          <a:xfrm rot="2700000">
            <a:off x="2447277" y="1835459"/>
            <a:ext cx="4249446" cy="3187083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"/>
          <p:cNvSpPr txBox="1"/>
          <p:nvPr/>
        </p:nvSpPr>
        <p:spPr>
          <a:xfrm>
            <a:off x="282575" y="2647952"/>
            <a:ext cx="8465889" cy="735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ustria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Alexandria  in Egypt ...</a:t>
            </a: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grpSp>
        <p:nvGrpSpPr>
          <p:cNvPr id="225" name="Google Shape;225;p10"/>
          <p:cNvGrpSpPr/>
          <p:nvPr/>
        </p:nvGrpSpPr>
        <p:grpSpPr>
          <a:xfrm>
            <a:off x="6084168" y="0"/>
            <a:ext cx="3065884" cy="2555876"/>
            <a:chOff x="3120" y="2481"/>
            <a:chExt cx="1875" cy="1622"/>
          </a:xfrm>
        </p:grpSpPr>
        <p:pic>
          <p:nvPicPr>
            <p:cNvPr id="226" name="Google Shape;226;p1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120" y="2481"/>
              <a:ext cx="1875" cy="1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0"/>
            <p:cNvSpPr txBox="1"/>
            <p:nvPr/>
          </p:nvSpPr>
          <p:spPr>
            <a:xfrm>
              <a:off x="3120" y="2481"/>
              <a:ext cx="1875" cy="16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Lustria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8" name="Google Shape;228;p10" descr="http://www.ancientvine.com/avimage/Alexandria_Egypt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542641"/>
            <a:ext cx="9092409" cy="329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0" descr="Alexandrian | Ancient Origin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" y="0"/>
            <a:ext cx="4259794" cy="2555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"/>
          <p:cNvSpPr txBox="1"/>
          <p:nvPr/>
        </p:nvSpPr>
        <p:spPr>
          <a:xfrm>
            <a:off x="3727600" y="2727600"/>
            <a:ext cx="5211300" cy="6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Lustria"/>
              <a:buNone/>
            </a:pPr>
            <a:r>
              <a:rPr lang="en-US" sz="4400" b="0" i="0" u="none" strike="noStrike" cap="none">
                <a:solidFill>
                  <a:srgbClr val="000000"/>
                </a:solidFill>
                <a:latin typeface="Lustria"/>
                <a:ea typeface="Lustria"/>
                <a:cs typeface="Lustria"/>
                <a:sym typeface="Lustria"/>
              </a:rPr>
              <a:t> </a:t>
            </a:r>
            <a:r>
              <a:rPr lang="en-US" sz="44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… and Rome itself.</a:t>
            </a: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236" name="Google Shape;236;p11" descr="http://img2.wikia.nocookie.net/__cb20110622055946/ageofempires/images/5/5a/Forum_reconstructio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76894" y="3713163"/>
            <a:ext cx="4767105" cy="31448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7" name="Google Shape;237;p11"/>
          <p:cNvGrpSpPr/>
          <p:nvPr/>
        </p:nvGrpSpPr>
        <p:grpSpPr>
          <a:xfrm>
            <a:off x="0" y="3713163"/>
            <a:ext cx="4593620" cy="3160712"/>
            <a:chOff x="3024" y="814"/>
            <a:chExt cx="2093" cy="1570"/>
          </a:xfrm>
        </p:grpSpPr>
        <p:pic>
          <p:nvPicPr>
            <p:cNvPr id="238" name="Google Shape;238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24" y="814"/>
              <a:ext cx="2093" cy="15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1"/>
            <p:cNvSpPr txBox="1"/>
            <p:nvPr/>
          </p:nvSpPr>
          <p:spPr>
            <a:xfrm>
              <a:off x="3024" y="814"/>
              <a:ext cx="2093" cy="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Lustria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0" name="Google Shape;240;p11" descr="Tiber River | river, Italy | Britannic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90184" y="40533"/>
            <a:ext cx="4406872" cy="2346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 descr="Profile for Emperor: Augustus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19941" y="44598"/>
            <a:ext cx="2598486" cy="2342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 descr="http://gb.fotolibra.com/images/previews/32348-roman-litter.jpe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46702" y="40533"/>
            <a:ext cx="3693952" cy="3160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2"/>
          <p:cNvSpPr txBox="1"/>
          <p:nvPr/>
        </p:nvSpPr>
        <p:spPr>
          <a:xfrm>
            <a:off x="457200" y="1600200"/>
            <a:ext cx="8382000" cy="5386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Activities and Assessments</a:t>
            </a: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Reading and translation of Latin stories that build up knowledge of vocabulary and grammar as well as cultural information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Supplementary reading of Latin literature in translation (novels, myths, poetry) in Years I and II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Study of Latin poetry (Year III)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Discussion of cultural topics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Study of Latin derivatives in English and other languages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Researched creative projects on topics of the student’s choice, in a wide range of media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Games to review knowledge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Translation into Latin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Writing of short original Latin stories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Dramatic reading of Latin stories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Tests and exams to evaluate linguistic knowledge</a:t>
            </a:r>
            <a:endParaRPr/>
          </a:p>
          <a:p>
            <a:pPr marL="4572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248" name="Google Shape;248;p12" descr="Musicians including an organist, trumpeters, horn blowers, third century,  Roman mosaic, Tripoli, Libya"/>
          <p:cNvPicPr preferRelativeResize="0"/>
          <p:nvPr/>
        </p:nvPicPr>
        <p:blipFill rotWithShape="1">
          <a:blip r:embed="rId3">
            <a:alphaModFix/>
          </a:blip>
          <a:srcRect t="19465" b="20857"/>
          <a:stretch/>
        </p:blipFill>
        <p:spPr>
          <a:xfrm>
            <a:off x="2057400" y="29222"/>
            <a:ext cx="4953000" cy="1447789"/>
          </a:xfrm>
          <a:custGeom>
            <a:avLst/>
            <a:gdLst/>
            <a:ahLst/>
            <a:cxnLst/>
            <a:rect l="l" t="t" r="r" b="b"/>
            <a:pathLst>
              <a:path w="12192000" h="3692092" extrusionOk="0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3"/>
          <p:cNvSpPr txBox="1"/>
          <p:nvPr/>
        </p:nvSpPr>
        <p:spPr>
          <a:xfrm>
            <a:off x="228600" y="304800"/>
            <a:ext cx="8534400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The Latin Teacher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Ms. Maggie Rogow taught Latin, ancient Greek and Classical Civilization in two TDSB schools for many years.</a:t>
            </a:r>
            <a:endParaRPr dirty="0"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She ran a Classics Club at her day school.</a:t>
            </a:r>
            <a:endParaRPr dirty="0"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She led several student trips to archaeological sites and museums in Italy.</a:t>
            </a:r>
            <a:endParaRPr sz="2400" b="0" i="0" u="none" strike="noStrike" cap="none" dirty="0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254" name="Google Shape;254;p13"/>
          <p:cNvSpPr txBox="1"/>
          <p:nvPr/>
        </p:nvSpPr>
        <p:spPr>
          <a:xfrm>
            <a:off x="228600" y="3607075"/>
            <a:ext cx="41148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She has an MA in Classics from the University of Toronto.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She loves to teach Latin!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255" name="Google Shape;255;p13" descr="Italy 1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94200" y="312420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484</Words>
  <Application>Microsoft Macintosh PowerPoint</Application>
  <PresentationFormat>On-screen Show (4:3)</PresentationFormat>
  <Paragraphs>61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Times New Roman</vt:lpstr>
      <vt:lpstr>Calibri</vt:lpstr>
      <vt:lpstr>Lustria</vt:lpstr>
      <vt:lpstr>Default Design</vt:lpstr>
      <vt:lpstr>Latin in the TDSB Saturday International Languages Credit Program</vt:lpstr>
      <vt:lpstr>The Saturday International Languages Program</vt:lpstr>
      <vt:lpstr>PowerPoint Presentation</vt:lpstr>
      <vt:lpstr>PowerPoint Presentation</vt:lpstr>
      <vt:lpstr>Latin Courses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Latin in the TDSB Saturday International Languages Credit Program</dc:title>
  <dc:creator>User</dc:creator>
  <cp:lastModifiedBy>Maggie Rogow</cp:lastModifiedBy>
  <cp:revision>4</cp:revision>
  <dcterms:created xsi:type="dcterms:W3CDTF">2009-01-08T21:17:48Z</dcterms:created>
  <dcterms:modified xsi:type="dcterms:W3CDTF">2026-05-14T15:12:18Z</dcterms:modified>
</cp:coreProperties>
</file>