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</p:sldIdLst>
  <p:sldSz cy="6858000" cx="9144000"/>
  <p:notesSz cx="6858000" cy="9144000"/>
  <p:embeddedFontLst>
    <p:embeddedFont>
      <p:font typeface="Lustria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ustri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 Content" type="fourObj">
  <p:cSld name="FOUR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3" type="body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4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2" name="Google Shape;112;p16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jpg"/><Relationship Id="rId6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type="ctrTitle"/>
          </p:nvPr>
        </p:nvSpPr>
        <p:spPr>
          <a:xfrm>
            <a:off x="609600" y="228600"/>
            <a:ext cx="79248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500">
                <a:latin typeface="Lustria"/>
                <a:ea typeface="Lustria"/>
                <a:cs typeface="Lustria"/>
                <a:sym typeface="Lustria"/>
              </a:rPr>
              <a:t>Latin in the TDSB</a:t>
            </a:r>
            <a:br>
              <a:rPr b="1" lang="en-US" sz="2500">
                <a:latin typeface="Lustria"/>
                <a:ea typeface="Lustria"/>
                <a:cs typeface="Lustria"/>
                <a:sym typeface="Lustria"/>
              </a:rPr>
            </a:br>
            <a:r>
              <a:rPr b="1" lang="en-US" sz="2500">
                <a:latin typeface="Lustria"/>
                <a:ea typeface="Lustria"/>
                <a:cs typeface="Lustria"/>
                <a:sym typeface="Lustria"/>
              </a:rPr>
              <a:t>Saturday International Languages Credit Program</a:t>
            </a:r>
            <a:endParaRPr b="1" sz="2500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2561875" y="1460550"/>
            <a:ext cx="3805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1900" u="none" cap="none" strike="noStrike">
                <a:solidFill>
                  <a:schemeClr val="dk2"/>
                </a:solidFill>
                <a:latin typeface="Lustria"/>
                <a:ea typeface="Lustria"/>
                <a:cs typeface="Lustria"/>
                <a:sym typeface="Lustria"/>
              </a:rPr>
              <a:t>Take a time-travel trip with us!</a:t>
            </a:r>
            <a:endParaRPr b="1" i="0" sz="1900" u="none" cap="none" strike="noStrike">
              <a:solidFill>
                <a:schemeClr val="dk2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9926" y="4554575"/>
            <a:ext cx="2801674" cy="184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1863" y="4527100"/>
            <a:ext cx="1829612" cy="190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/>
          <p:nvPr/>
        </p:nvSpPr>
        <p:spPr>
          <a:xfrm>
            <a:off x="228600" y="1980600"/>
            <a:ext cx="8763000" cy="23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ustria"/>
              <a:buChar char="•"/>
            </a:pPr>
            <a:r>
              <a:rPr lang="en-US" sz="21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Three levels: B (grade 10), C (grade 11), D (grade 12)</a:t>
            </a:r>
            <a:endParaRPr sz="21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32385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ustria"/>
              <a:buChar char="•"/>
            </a:pPr>
            <a:r>
              <a:rPr lang="en-US" sz="21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Taught remotely by Ms. Maggie Rogow, longtime TDSB Latin teacher</a:t>
            </a:r>
            <a:endParaRPr sz="21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32385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ustria"/>
              <a:buChar char="•"/>
            </a:pPr>
            <a:r>
              <a:rPr lang="en-US" sz="21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Engaging Latin stories and cultural readings</a:t>
            </a:r>
            <a:endParaRPr sz="21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32385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ustria"/>
              <a:buChar char="•"/>
            </a:pPr>
            <a:r>
              <a:rPr lang="en-US" sz="21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Learn to read Latin while improving  your English vocabulary and grammar and your knowledge of history, culture and mythology</a:t>
            </a:r>
            <a:endParaRPr sz="21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http://www.enjoyrome.com/admin/showphototour.php?id=30&amp;foto=3" id="125" name="Google Shape;12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4498331"/>
            <a:ext cx="2542800" cy="19070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erminestreetguard.co.uk/MARLE%20COLUMN.jpg" id="126" name="Google Shape;126;p17"/>
          <p:cNvPicPr preferRelativeResize="0"/>
          <p:nvPr/>
        </p:nvPicPr>
        <p:blipFill rotWithShape="1">
          <a:blip r:embed="rId6">
            <a:alphaModFix/>
          </a:blip>
          <a:srcRect b="0" l="4238" r="7093" t="0"/>
          <a:stretch/>
        </p:blipFill>
        <p:spPr>
          <a:xfrm>
            <a:off x="4312200" y="4589025"/>
            <a:ext cx="2466048" cy="184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